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sldIdLst>
    <p:sldId id="256" r:id="rId5"/>
    <p:sldId id="258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fr-F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C6D77-8C32-44A2-9927-78B460201412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B6EFD-BC33-4B80-B742-ECA237397DCE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055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6D4B0-4CE4-4FAF-9A6C-FA6AF670E465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1E963-24E3-41B5-A7B4-F18F3BE1A2A0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885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4F29F-9B93-42CD-A0D8-A9F3E31491BF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06589-8149-452E-9C29-BB32B1EA267E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0062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fr-F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C6D77-8C32-44A2-9927-78B460201412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B6EFD-BC33-4B80-B742-ECA237397DCE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047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7AE97-073F-4714-AD8C-51045BE955CD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086E4-07A5-418D-BCB1-73BFBD2023E0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756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04EE3-9232-44EB-8D7C-0C22FD24FF02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23749-4DE4-447E-BF60-9115457FCDE4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1809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FD986-2D10-4728-8442-0B695CC70DCA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98332-679C-4673-AA4B-1693CEDAE502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4937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665F6-2744-46FC-92B5-CE7872347C24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F6BB-7864-49B9-B345-4238877347ED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330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609A6-0DF5-4856-9098-D15210CA9F64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8B3B3-D9F9-4206-853C-91FC74274197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4334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288EF-4BF3-40FF-8EE8-36787586FDE2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378AD-7FCC-463F-9644-1128E963B3FF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6572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CAF85-BA46-433B-8788-8F48645B29A8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94F86-4FB3-4688-B078-579792EB2235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89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7AE97-073F-4714-AD8C-51045BE955CD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086E4-07A5-418D-BCB1-73BFBD2023E0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6156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C7014-6C44-4EF6-BB2E-9AE97FC43145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1A14E-6798-436C-83F7-0DB25D8A5037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0786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6D4B0-4CE4-4FAF-9A6C-FA6AF670E465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1E963-24E3-41B5-A7B4-F18F3BE1A2A0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3358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4F29F-9B93-42CD-A0D8-A9F3E31491BF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06589-8149-452E-9C29-BB32B1EA267E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3653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fr-F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C6D77-8C32-44A2-9927-78B460201412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B6EFD-BC33-4B80-B742-ECA237397DCE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143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7AE97-073F-4714-AD8C-51045BE955CD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086E4-07A5-418D-BCB1-73BFBD2023E0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8736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04EE3-9232-44EB-8D7C-0C22FD24FF02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23749-4DE4-447E-BF60-9115457FCDE4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5011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FD986-2D10-4728-8442-0B695CC70DCA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98332-679C-4673-AA4B-1693CEDAE502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463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665F6-2744-46FC-92B5-CE7872347C24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F6BB-7864-49B9-B345-4238877347ED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085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609A6-0DF5-4856-9098-D15210CA9F64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8B3B3-D9F9-4206-853C-91FC74274197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0344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288EF-4BF3-40FF-8EE8-36787586FDE2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378AD-7FCC-463F-9644-1128E963B3FF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596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04EE3-9232-44EB-8D7C-0C22FD24FF02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23749-4DE4-447E-BF60-9115457FCDE4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5602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CAF85-BA46-433B-8788-8F48645B29A8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94F86-4FB3-4688-B078-579792EB2235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5631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C7014-6C44-4EF6-BB2E-9AE97FC43145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1A14E-6798-436C-83F7-0DB25D8A5037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6070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6D4B0-4CE4-4FAF-9A6C-FA6AF670E465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1E963-24E3-41B5-A7B4-F18F3BE1A2A0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81655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4F29F-9B93-42CD-A0D8-A9F3E31491BF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06589-8149-452E-9C29-BB32B1EA267E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7045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fr-F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C6D77-8C32-44A2-9927-78B460201412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B6EFD-BC33-4B80-B742-ECA237397DCE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14069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7AE97-073F-4714-AD8C-51045BE955CD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086E4-07A5-418D-BCB1-73BFBD2023E0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9332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04EE3-9232-44EB-8D7C-0C22FD24FF02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23749-4DE4-447E-BF60-9115457FCDE4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7490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FD986-2D10-4728-8442-0B695CC70DCA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98332-679C-4673-AA4B-1693CEDAE502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95974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665F6-2744-46FC-92B5-CE7872347C24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F6BB-7864-49B9-B345-4238877347ED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17063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609A6-0DF5-4856-9098-D15210CA9F64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8B3B3-D9F9-4206-853C-91FC74274197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852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FD986-2D10-4728-8442-0B695CC70DCA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98332-679C-4673-AA4B-1693CEDAE502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3569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288EF-4BF3-40FF-8EE8-36787586FDE2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378AD-7FCC-463F-9644-1128E963B3FF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12476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CAF85-BA46-433B-8788-8F48645B29A8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94F86-4FB3-4688-B078-579792EB2235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45436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C7014-6C44-4EF6-BB2E-9AE97FC43145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1A14E-6798-436C-83F7-0DB25D8A5037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73350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6D4B0-4CE4-4FAF-9A6C-FA6AF670E465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1E963-24E3-41B5-A7B4-F18F3BE1A2A0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84969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4F29F-9B93-42CD-A0D8-A9F3E31491BF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06589-8149-452E-9C29-BB32B1EA267E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974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665F6-2744-46FC-92B5-CE7872347C24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F6BB-7864-49B9-B345-4238877347ED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526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609A6-0DF5-4856-9098-D15210CA9F64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8B3B3-D9F9-4206-853C-91FC74274197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346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288EF-4BF3-40FF-8EE8-36787586FDE2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378AD-7FCC-463F-9644-1128E963B3FF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711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CAF85-BA46-433B-8788-8F48645B29A8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94F86-4FB3-4688-B078-579792EB2235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204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C7014-6C44-4EF6-BB2E-9AE97FC43145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1A14E-6798-436C-83F7-0DB25D8A5037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468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modificar el estilo de título del patrón</a:t>
            </a:r>
            <a:endParaRPr lang="fr-FR" altLang="en-US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modificar el estilo de texto del patrón</a:t>
            </a:r>
          </a:p>
          <a:p>
            <a:pPr lvl="1"/>
            <a:r>
              <a:rPr lang="es-ES" altLang="en-US" smtClean="0"/>
              <a:t>Segundo nivel</a:t>
            </a:r>
          </a:p>
          <a:p>
            <a:pPr lvl="2"/>
            <a:r>
              <a:rPr lang="es-ES" altLang="en-US" smtClean="0"/>
              <a:t>Tercer nivel</a:t>
            </a:r>
          </a:p>
          <a:p>
            <a:pPr lvl="3"/>
            <a:r>
              <a:rPr lang="es-ES" altLang="en-US" smtClean="0"/>
              <a:t>Cuarto nivel</a:t>
            </a:r>
          </a:p>
          <a:p>
            <a:pPr lvl="4"/>
            <a:r>
              <a:rPr lang="es-ES" altLang="en-US" smtClean="0"/>
              <a:t>Quinto nivel</a:t>
            </a:r>
            <a:endParaRPr lang="fr-FR" altLang="en-US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1CA9A4-E8EA-4B47-88D8-3C9E93AFA5E2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71D4D0A-AC3E-43AD-BDF5-9124A9150720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1918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modificar el estilo de título del patrón</a:t>
            </a:r>
            <a:endParaRPr lang="fr-FR" altLang="en-US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modificar el estilo de texto del patrón</a:t>
            </a:r>
          </a:p>
          <a:p>
            <a:pPr lvl="1"/>
            <a:r>
              <a:rPr lang="es-ES" altLang="en-US" smtClean="0"/>
              <a:t>Segundo nivel</a:t>
            </a:r>
          </a:p>
          <a:p>
            <a:pPr lvl="2"/>
            <a:r>
              <a:rPr lang="es-ES" altLang="en-US" smtClean="0"/>
              <a:t>Tercer nivel</a:t>
            </a:r>
          </a:p>
          <a:p>
            <a:pPr lvl="3"/>
            <a:r>
              <a:rPr lang="es-ES" altLang="en-US" smtClean="0"/>
              <a:t>Cuarto nivel</a:t>
            </a:r>
          </a:p>
          <a:p>
            <a:pPr lvl="4"/>
            <a:r>
              <a:rPr lang="es-ES" altLang="en-US" smtClean="0"/>
              <a:t>Quinto nivel</a:t>
            </a:r>
            <a:endParaRPr lang="fr-FR" altLang="en-US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1CA9A4-E8EA-4B47-88D8-3C9E93AFA5E2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71D4D0A-AC3E-43AD-BDF5-9124A9150720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8153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modificar el estilo de título del patrón</a:t>
            </a:r>
            <a:endParaRPr lang="fr-FR" altLang="en-US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modificar el estilo de texto del patrón</a:t>
            </a:r>
          </a:p>
          <a:p>
            <a:pPr lvl="1"/>
            <a:r>
              <a:rPr lang="es-ES" altLang="en-US" smtClean="0"/>
              <a:t>Segundo nivel</a:t>
            </a:r>
          </a:p>
          <a:p>
            <a:pPr lvl="2"/>
            <a:r>
              <a:rPr lang="es-ES" altLang="en-US" smtClean="0"/>
              <a:t>Tercer nivel</a:t>
            </a:r>
          </a:p>
          <a:p>
            <a:pPr lvl="3"/>
            <a:r>
              <a:rPr lang="es-ES" altLang="en-US" smtClean="0"/>
              <a:t>Cuarto nivel</a:t>
            </a:r>
          </a:p>
          <a:p>
            <a:pPr lvl="4"/>
            <a:r>
              <a:rPr lang="es-ES" altLang="en-US" smtClean="0"/>
              <a:t>Quinto nivel</a:t>
            </a:r>
            <a:endParaRPr lang="fr-FR" altLang="en-US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1CA9A4-E8EA-4B47-88D8-3C9E93AFA5E2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71D4D0A-AC3E-43AD-BDF5-9124A9150720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9063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modificar el estilo de título del patrón</a:t>
            </a:r>
            <a:endParaRPr lang="fr-FR" altLang="en-US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modificar el estilo de texto del patrón</a:t>
            </a:r>
          </a:p>
          <a:p>
            <a:pPr lvl="1"/>
            <a:r>
              <a:rPr lang="es-ES" altLang="en-US" smtClean="0"/>
              <a:t>Segundo nivel</a:t>
            </a:r>
          </a:p>
          <a:p>
            <a:pPr lvl="2"/>
            <a:r>
              <a:rPr lang="es-ES" altLang="en-US" smtClean="0"/>
              <a:t>Tercer nivel</a:t>
            </a:r>
          </a:p>
          <a:p>
            <a:pPr lvl="3"/>
            <a:r>
              <a:rPr lang="es-ES" altLang="en-US" smtClean="0"/>
              <a:t>Cuarto nivel</a:t>
            </a:r>
          </a:p>
          <a:p>
            <a:pPr lvl="4"/>
            <a:r>
              <a:rPr lang="es-ES" altLang="en-US" smtClean="0"/>
              <a:t>Quinto nivel</a:t>
            </a:r>
            <a:endParaRPr lang="fr-FR" altLang="en-US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1CA9A4-E8EA-4B47-88D8-3C9E93AFA5E2}" type="datetimeFigureOut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05/05/2014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71D4D0A-AC3E-43AD-BDF5-9124A9150720}" type="slidenum">
              <a:rPr lang="fr-FR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3312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compléments</a:t>
            </a:r>
            <a:r>
              <a:rPr lang="en-US" dirty="0" smtClean="0"/>
              <a:t> doubles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266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CuadroTexto"/>
          <p:cNvSpPr txBox="1">
            <a:spLocks noChangeArrowheads="1"/>
          </p:cNvSpPr>
          <p:nvPr/>
        </p:nvSpPr>
        <p:spPr bwMode="auto">
          <a:xfrm>
            <a:off x="468313" y="1484313"/>
            <a:ext cx="81359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400">
                <a:solidFill>
                  <a:prstClr val="white"/>
                </a:solidFill>
              </a:rPr>
              <a:t>1. La norme générale: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827088" y="333375"/>
            <a:ext cx="7848600" cy="646113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600" b="1" dirty="0">
                <a:solidFill>
                  <a:prstClr val="white"/>
                </a:solidFill>
              </a:rPr>
              <a:t>5. LA DOUBLE PRONOMINALISATION.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4" name="3 CuadroTexto"/>
          <p:cNvSpPr txBox="1">
            <a:spLocks noChangeArrowheads="1"/>
          </p:cNvSpPr>
          <p:nvPr/>
        </p:nvSpPr>
        <p:spPr bwMode="auto">
          <a:xfrm>
            <a:off x="1979613" y="1773238"/>
            <a:ext cx="554355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6600" b="1">
                <a:solidFill>
                  <a:srgbClr val="FF0000"/>
                </a:solidFill>
              </a:rPr>
              <a:t>COI </a:t>
            </a:r>
            <a:r>
              <a:rPr lang="fr-FR" altLang="en-US" sz="6600" b="1">
                <a:solidFill>
                  <a:prstClr val="white"/>
                </a:solidFill>
              </a:rPr>
              <a:t>+ </a:t>
            </a:r>
            <a:r>
              <a:rPr lang="fr-FR" altLang="en-US" sz="6600" b="1">
                <a:solidFill>
                  <a:srgbClr val="00B050"/>
                </a:solidFill>
              </a:rPr>
              <a:t>COD</a:t>
            </a:r>
            <a:endParaRPr lang="fr-FR" altLang="en-US" sz="6600" b="1">
              <a:solidFill>
                <a:srgbClr val="FF000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39750" y="2781300"/>
            <a:ext cx="8135938" cy="3384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AutoNum type="alphaLcPeriod"/>
              <a:defRPr/>
            </a:pPr>
            <a:r>
              <a:rPr lang="fr-FR" sz="2800" dirty="0">
                <a:solidFill>
                  <a:prstClr val="white"/>
                </a:solidFill>
                <a:latin typeface="Arial" charset="0"/>
              </a:rPr>
              <a:t>Il donne </a:t>
            </a:r>
            <a:r>
              <a:rPr lang="fr-FR" sz="2800" dirty="0">
                <a:solidFill>
                  <a:srgbClr val="00B050"/>
                </a:solidFill>
                <a:latin typeface="Arial" charset="0"/>
              </a:rPr>
              <a:t>la nouvelle </a:t>
            </a:r>
            <a:r>
              <a:rPr lang="fr-FR" sz="2800" dirty="0">
                <a:solidFill>
                  <a:srgbClr val="FF0000"/>
                </a:solidFill>
                <a:latin typeface="Arial" charset="0"/>
              </a:rPr>
              <a:t>à moi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AutoNum type="alphaLcPeriod"/>
              <a:defRPr/>
            </a:pPr>
            <a:endParaRPr lang="fr-FR" sz="2800" dirty="0">
              <a:solidFill>
                <a:srgbClr val="FF0000"/>
              </a:solidFill>
              <a:latin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AutoNum type="alphaLcPeriod"/>
              <a:defRPr/>
            </a:pPr>
            <a:endParaRPr lang="fr-FR" sz="2800" dirty="0">
              <a:solidFill>
                <a:prstClr val="white"/>
              </a:solidFill>
              <a:latin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AutoNum type="alphaLcPeriod"/>
              <a:defRPr/>
            </a:pPr>
            <a:r>
              <a:rPr lang="fr-FR" sz="2800" dirty="0">
                <a:solidFill>
                  <a:prstClr val="white"/>
                </a:solidFill>
                <a:latin typeface="Arial" charset="0"/>
              </a:rPr>
              <a:t>Vous </a:t>
            </a:r>
            <a:r>
              <a:rPr lang="fr-FR" sz="2800" dirty="0">
                <a:solidFill>
                  <a:srgbClr val="FF0000"/>
                </a:solidFill>
                <a:latin typeface="Arial" charset="0"/>
              </a:rPr>
              <a:t>me</a:t>
            </a:r>
            <a:r>
              <a:rPr lang="fr-FR" sz="2800" dirty="0">
                <a:solidFill>
                  <a:prstClr val="white"/>
                </a:solidFill>
                <a:latin typeface="Arial" charset="0"/>
              </a:rPr>
              <a:t> donnez </a:t>
            </a:r>
            <a:r>
              <a:rPr lang="fr-FR" sz="2800" dirty="0">
                <a:solidFill>
                  <a:srgbClr val="00B050"/>
                </a:solidFill>
                <a:latin typeface="Arial" charset="0"/>
              </a:rPr>
              <a:t>un cadeau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AutoNum type="alphaLcPeriod"/>
              <a:defRPr/>
            </a:pPr>
            <a:endParaRPr lang="fr-FR" sz="2800" dirty="0">
              <a:solidFill>
                <a:srgbClr val="00B050"/>
              </a:solidFill>
              <a:latin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AutoNum type="alphaLcPeriod"/>
              <a:defRPr/>
            </a:pPr>
            <a:endParaRPr lang="fr-FR" sz="2800" dirty="0">
              <a:solidFill>
                <a:prstClr val="white"/>
              </a:solidFill>
              <a:latin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AutoNum type="alphaLcPeriod"/>
              <a:defRPr/>
            </a:pPr>
            <a:r>
              <a:rPr lang="fr-FR" sz="2800" dirty="0">
                <a:solidFill>
                  <a:prstClr val="white"/>
                </a:solidFill>
                <a:latin typeface="Arial" charset="0"/>
              </a:rPr>
              <a:t>Ils </a:t>
            </a:r>
            <a:r>
              <a:rPr lang="fr-FR" sz="2800" dirty="0">
                <a:solidFill>
                  <a:srgbClr val="FF0000"/>
                </a:solidFill>
                <a:latin typeface="Arial" charset="0"/>
              </a:rPr>
              <a:t>nous</a:t>
            </a:r>
            <a:r>
              <a:rPr lang="fr-FR" sz="2800" dirty="0">
                <a:solidFill>
                  <a:prstClr val="white"/>
                </a:solidFill>
                <a:latin typeface="Arial" charset="0"/>
              </a:rPr>
              <a:t> ont raconté </a:t>
            </a:r>
            <a:r>
              <a:rPr lang="fr-FR" sz="2800" dirty="0">
                <a:solidFill>
                  <a:srgbClr val="00B050"/>
                </a:solidFill>
                <a:latin typeface="Arial" charset="0"/>
              </a:rPr>
              <a:t>cette histoire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dirty="0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6" name="5 CuadroTexto"/>
          <p:cNvSpPr txBox="1">
            <a:spLocks noChangeArrowheads="1"/>
          </p:cNvSpPr>
          <p:nvPr/>
        </p:nvSpPr>
        <p:spPr bwMode="auto">
          <a:xfrm>
            <a:off x="1403350" y="3213100"/>
            <a:ext cx="49688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3200">
                <a:solidFill>
                  <a:prstClr val="white"/>
                </a:solidFill>
              </a:rPr>
              <a:t>Il </a:t>
            </a:r>
            <a:r>
              <a:rPr lang="fr-FR" altLang="en-US" sz="3200">
                <a:solidFill>
                  <a:srgbClr val="FF0000"/>
                </a:solidFill>
              </a:rPr>
              <a:t>me</a:t>
            </a:r>
            <a:r>
              <a:rPr lang="fr-FR" altLang="en-US" sz="3200">
                <a:solidFill>
                  <a:prstClr val="white"/>
                </a:solidFill>
              </a:rPr>
              <a:t> </a:t>
            </a:r>
            <a:r>
              <a:rPr lang="fr-FR" altLang="en-US" sz="3200">
                <a:solidFill>
                  <a:srgbClr val="00B050"/>
                </a:solidFill>
              </a:rPr>
              <a:t>la</a:t>
            </a:r>
            <a:r>
              <a:rPr lang="fr-FR" altLang="en-US" sz="3200">
                <a:solidFill>
                  <a:prstClr val="white"/>
                </a:solidFill>
              </a:rPr>
              <a:t> donne</a:t>
            </a:r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1547813" y="4508500"/>
            <a:ext cx="496887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3200">
                <a:solidFill>
                  <a:prstClr val="white"/>
                </a:solidFill>
              </a:rPr>
              <a:t>Vous </a:t>
            </a:r>
            <a:r>
              <a:rPr lang="fr-FR" altLang="en-US" sz="3200">
                <a:solidFill>
                  <a:srgbClr val="FF0000"/>
                </a:solidFill>
              </a:rPr>
              <a:t>me</a:t>
            </a:r>
            <a:r>
              <a:rPr lang="fr-FR" altLang="en-US" sz="3200">
                <a:solidFill>
                  <a:prstClr val="white"/>
                </a:solidFill>
              </a:rPr>
              <a:t> </a:t>
            </a:r>
            <a:r>
              <a:rPr lang="fr-FR" altLang="en-US" sz="3200">
                <a:solidFill>
                  <a:srgbClr val="00B050"/>
                </a:solidFill>
              </a:rPr>
              <a:t>le</a:t>
            </a:r>
            <a:r>
              <a:rPr lang="fr-FR" altLang="en-US" sz="3200">
                <a:solidFill>
                  <a:prstClr val="white"/>
                </a:solidFill>
              </a:rPr>
              <a:t> donnez</a:t>
            </a: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547813" y="5868988"/>
            <a:ext cx="49688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3200">
                <a:solidFill>
                  <a:prstClr val="white"/>
                </a:solidFill>
              </a:rPr>
              <a:t>Ils </a:t>
            </a:r>
            <a:r>
              <a:rPr lang="fr-FR" altLang="en-US" sz="3200">
                <a:solidFill>
                  <a:srgbClr val="FF0000"/>
                </a:solidFill>
              </a:rPr>
              <a:t>nous</a:t>
            </a:r>
            <a:r>
              <a:rPr lang="fr-FR" altLang="en-US" sz="3200">
                <a:solidFill>
                  <a:prstClr val="white"/>
                </a:solidFill>
              </a:rPr>
              <a:t> </a:t>
            </a:r>
            <a:r>
              <a:rPr lang="fr-FR" altLang="en-US" sz="3200">
                <a:solidFill>
                  <a:srgbClr val="00B050"/>
                </a:solidFill>
              </a:rPr>
              <a:t>l</a:t>
            </a:r>
            <a:r>
              <a:rPr lang="fr-FR" altLang="en-US" sz="3200">
                <a:solidFill>
                  <a:prstClr val="white"/>
                </a:solidFill>
              </a:rPr>
              <a:t>’ont racontée</a:t>
            </a:r>
          </a:p>
        </p:txBody>
      </p:sp>
    </p:spTree>
    <p:extLst>
      <p:ext uri="{BB962C8B-B14F-4D97-AF65-F5344CB8AC3E}">
        <p14:creationId xmlns:p14="http://schemas.microsoft.com/office/powerpoint/2010/main" val="1774576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Flecha derecha"/>
          <p:cNvSpPr/>
          <p:nvPr/>
        </p:nvSpPr>
        <p:spPr>
          <a:xfrm>
            <a:off x="250825" y="1773238"/>
            <a:ext cx="8569325" cy="4824412"/>
          </a:xfrm>
          <a:prstGeom prst="rightArrow">
            <a:avLst>
              <a:gd name="adj1" fmla="val 32575"/>
              <a:gd name="adj2" fmla="val 148782"/>
            </a:avLst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4" name="3 CuadroTexto"/>
          <p:cNvSpPr txBox="1">
            <a:spLocks noChangeArrowheads="1"/>
          </p:cNvSpPr>
          <p:nvPr/>
        </p:nvSpPr>
        <p:spPr bwMode="auto">
          <a:xfrm>
            <a:off x="179388" y="3913188"/>
            <a:ext cx="19446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800">
                <a:solidFill>
                  <a:prstClr val="white"/>
                </a:solidFill>
              </a:rPr>
              <a:t>Sujet (ne)</a:t>
            </a:r>
          </a:p>
        </p:txBody>
      </p:sp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2051050" y="2851150"/>
            <a:ext cx="1296988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4000">
                <a:solidFill>
                  <a:srgbClr val="FF0000"/>
                </a:solidFill>
              </a:rPr>
              <a:t>me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4000">
                <a:solidFill>
                  <a:srgbClr val="FF0000"/>
                </a:solidFill>
              </a:rPr>
              <a:t>te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4000">
                <a:solidFill>
                  <a:srgbClr val="FF0000"/>
                </a:solidFill>
              </a:rPr>
              <a:t>se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4000">
                <a:solidFill>
                  <a:srgbClr val="FF0000"/>
                </a:solidFill>
              </a:rPr>
              <a:t>nous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4000">
                <a:solidFill>
                  <a:srgbClr val="FF0000"/>
                </a:solidFill>
              </a:rPr>
              <a:t>vous</a:t>
            </a:r>
          </a:p>
        </p:txBody>
      </p:sp>
      <p:sp>
        <p:nvSpPr>
          <p:cNvPr id="6" name="5 CuadroTexto"/>
          <p:cNvSpPr txBox="1">
            <a:spLocks noChangeArrowheads="1"/>
          </p:cNvSpPr>
          <p:nvPr/>
        </p:nvSpPr>
        <p:spPr bwMode="auto">
          <a:xfrm>
            <a:off x="3492500" y="3213100"/>
            <a:ext cx="1295400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4000">
                <a:solidFill>
                  <a:srgbClr val="00B050"/>
                </a:solidFill>
              </a:rPr>
              <a:t>le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4000">
                <a:solidFill>
                  <a:srgbClr val="00B050"/>
                </a:solidFill>
              </a:rPr>
              <a:t>la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4000">
                <a:solidFill>
                  <a:srgbClr val="00B050"/>
                </a:solidFill>
              </a:rPr>
              <a:t>les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4000">
                <a:solidFill>
                  <a:srgbClr val="00B050"/>
                </a:solidFill>
              </a:rPr>
              <a:t>l’</a:t>
            </a:r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4427538" y="3644900"/>
            <a:ext cx="1296987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4000">
                <a:solidFill>
                  <a:srgbClr val="FF0000"/>
                </a:solidFill>
              </a:rPr>
              <a:t>lui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4000">
                <a:solidFill>
                  <a:srgbClr val="FF0000"/>
                </a:solidFill>
              </a:rPr>
              <a:t>leur</a:t>
            </a: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6516688" y="3903663"/>
            <a:ext cx="10795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400">
                <a:solidFill>
                  <a:prstClr val="white"/>
                </a:solidFill>
              </a:rPr>
              <a:t>verbe</a:t>
            </a:r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5580063" y="3617913"/>
            <a:ext cx="1008062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4000">
                <a:solidFill>
                  <a:srgbClr val="FFC000"/>
                </a:solidFill>
              </a:rPr>
              <a:t>en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4000">
                <a:solidFill>
                  <a:srgbClr val="FFC000"/>
                </a:solidFill>
              </a:rPr>
              <a:t>y</a:t>
            </a:r>
          </a:p>
        </p:txBody>
      </p:sp>
      <p:sp>
        <p:nvSpPr>
          <p:cNvPr id="10" name="9 CuadroTexto"/>
          <p:cNvSpPr txBox="1">
            <a:spLocks noChangeArrowheads="1"/>
          </p:cNvSpPr>
          <p:nvPr/>
        </p:nvSpPr>
        <p:spPr bwMode="auto">
          <a:xfrm>
            <a:off x="7380288" y="3903663"/>
            <a:ext cx="10795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400">
                <a:solidFill>
                  <a:prstClr val="white"/>
                </a:solidFill>
              </a:rPr>
              <a:t>(pas)</a:t>
            </a:r>
          </a:p>
        </p:txBody>
      </p:sp>
      <p:sp>
        <p:nvSpPr>
          <p:cNvPr id="20490" name="2 CuadroTexto"/>
          <p:cNvSpPr txBox="1">
            <a:spLocks noChangeArrowheads="1"/>
          </p:cNvSpPr>
          <p:nvPr/>
        </p:nvSpPr>
        <p:spPr bwMode="auto">
          <a:xfrm>
            <a:off x="539750" y="169863"/>
            <a:ext cx="8135938" cy="955675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800" b="1">
                <a:solidFill>
                  <a:prstClr val="white"/>
                </a:solidFill>
              </a:rPr>
              <a:t>Place des pronoms devant un verbe conjugué ou un infinitif</a:t>
            </a:r>
          </a:p>
        </p:txBody>
      </p:sp>
      <p:sp>
        <p:nvSpPr>
          <p:cNvPr id="13" name="12 CuadroTexto"/>
          <p:cNvSpPr txBox="1">
            <a:spLocks noChangeArrowheads="1"/>
          </p:cNvSpPr>
          <p:nvPr/>
        </p:nvSpPr>
        <p:spPr bwMode="auto">
          <a:xfrm>
            <a:off x="2051050" y="1989138"/>
            <a:ext cx="19367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400" b="1">
                <a:solidFill>
                  <a:srgbClr val="FF0000"/>
                </a:solidFill>
              </a:rPr>
              <a:t>COI</a:t>
            </a:r>
            <a:r>
              <a:rPr lang="fr-FR" altLang="en-US" sz="2400" b="1">
                <a:solidFill>
                  <a:prstClr val="white"/>
                </a:solidFill>
              </a:rPr>
              <a:t> + </a:t>
            </a:r>
            <a:r>
              <a:rPr lang="fr-FR" altLang="en-US" sz="2400" b="1">
                <a:solidFill>
                  <a:srgbClr val="00B050"/>
                </a:solidFill>
              </a:rPr>
              <a:t>COD</a:t>
            </a:r>
          </a:p>
        </p:txBody>
      </p:sp>
      <p:sp>
        <p:nvSpPr>
          <p:cNvPr id="14" name="13 CuadroTexto"/>
          <p:cNvSpPr txBox="1">
            <a:spLocks noChangeArrowheads="1"/>
          </p:cNvSpPr>
          <p:nvPr/>
        </p:nvSpPr>
        <p:spPr bwMode="auto">
          <a:xfrm>
            <a:off x="3708400" y="2492375"/>
            <a:ext cx="19351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400" b="1">
                <a:solidFill>
                  <a:srgbClr val="00B050"/>
                </a:solidFill>
              </a:rPr>
              <a:t>COD</a:t>
            </a:r>
            <a:r>
              <a:rPr lang="fr-FR" altLang="en-US" sz="2400" b="1">
                <a:solidFill>
                  <a:prstClr val="white"/>
                </a:solidFill>
              </a:rPr>
              <a:t> + </a:t>
            </a:r>
            <a:r>
              <a:rPr lang="fr-FR" altLang="en-US" sz="2400" b="1">
                <a:solidFill>
                  <a:srgbClr val="FF0000"/>
                </a:solidFill>
              </a:rPr>
              <a:t>COI</a:t>
            </a:r>
          </a:p>
        </p:txBody>
      </p:sp>
      <p:sp>
        <p:nvSpPr>
          <p:cNvPr id="15" name="14 Abrir llave"/>
          <p:cNvSpPr/>
          <p:nvPr/>
        </p:nvSpPr>
        <p:spPr>
          <a:xfrm rot="5400000">
            <a:off x="2736057" y="2024856"/>
            <a:ext cx="431800" cy="1366837"/>
          </a:xfrm>
          <a:prstGeom prst="leftBrac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16" name="15 Abrir llave"/>
          <p:cNvSpPr/>
          <p:nvPr/>
        </p:nvSpPr>
        <p:spPr>
          <a:xfrm rot="5400000">
            <a:off x="4138613" y="2636837"/>
            <a:ext cx="433388" cy="1008063"/>
          </a:xfrm>
          <a:prstGeom prst="leftBrac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585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  <p:bldP spid="7" grpId="0"/>
      <p:bldP spid="8" grpId="0"/>
      <p:bldP spid="9" grpId="0"/>
      <p:bldP spid="10" grpId="0"/>
      <p:bldP spid="13" grpId="0"/>
      <p:bldP spid="14" grpId="0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827088" y="333375"/>
            <a:ext cx="7848600" cy="646113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600" b="1" dirty="0">
                <a:solidFill>
                  <a:prstClr val="white"/>
                </a:solidFill>
              </a:rPr>
              <a:t>5. LA DOUBLE PRONOMINALISATION.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22531" name="2 CuadroTexto"/>
          <p:cNvSpPr txBox="1">
            <a:spLocks noChangeArrowheads="1"/>
          </p:cNvSpPr>
          <p:nvPr/>
        </p:nvSpPr>
        <p:spPr bwMode="auto">
          <a:xfrm>
            <a:off x="539750" y="1196975"/>
            <a:ext cx="81359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3600">
                <a:solidFill>
                  <a:prstClr val="white"/>
                </a:solidFill>
              </a:rPr>
              <a:t>3. À l’impératif affirmatif:</a:t>
            </a:r>
          </a:p>
        </p:txBody>
      </p:sp>
      <p:sp>
        <p:nvSpPr>
          <p:cNvPr id="4" name="3 CuadroTexto"/>
          <p:cNvSpPr txBox="1">
            <a:spLocks noChangeArrowheads="1"/>
          </p:cNvSpPr>
          <p:nvPr/>
        </p:nvSpPr>
        <p:spPr bwMode="auto">
          <a:xfrm>
            <a:off x="2132013" y="1844675"/>
            <a:ext cx="5032375" cy="153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6600" b="1">
                <a:solidFill>
                  <a:srgbClr val="00B050"/>
                </a:solidFill>
              </a:rPr>
              <a:t>COD</a:t>
            </a:r>
            <a:r>
              <a:rPr lang="fr-FR" altLang="en-US" sz="6600" b="1">
                <a:solidFill>
                  <a:prstClr val="white"/>
                </a:solidFill>
              </a:rPr>
              <a:t> + </a:t>
            </a:r>
            <a:r>
              <a:rPr lang="fr-FR" altLang="en-US" sz="6600" b="1">
                <a:solidFill>
                  <a:srgbClr val="FF0000"/>
                </a:solidFill>
              </a:rPr>
              <a:t>COI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800" b="1">
                <a:solidFill>
                  <a:srgbClr val="00B050"/>
                </a:solidFill>
              </a:rPr>
              <a:t>     (moi, toi)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539750" y="3281363"/>
            <a:ext cx="8135938" cy="2524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AutoNum type="alphaLcPeriod"/>
              <a:defRPr/>
            </a:pPr>
            <a:r>
              <a:rPr lang="fr-FR" sz="2800" dirty="0">
                <a:solidFill>
                  <a:prstClr val="white"/>
                </a:solidFill>
                <a:latin typeface="Arial" charset="0"/>
              </a:rPr>
              <a:t>Donne </a:t>
            </a:r>
            <a:r>
              <a:rPr lang="fr-FR" sz="2800" dirty="0">
                <a:solidFill>
                  <a:srgbClr val="00B050"/>
                </a:solidFill>
                <a:latin typeface="Arial" charset="0"/>
              </a:rPr>
              <a:t>les fleurs</a:t>
            </a:r>
            <a:r>
              <a:rPr lang="fr-FR" sz="2800" dirty="0">
                <a:solidFill>
                  <a:prstClr val="white"/>
                </a:solidFill>
                <a:latin typeface="Arial" charset="0"/>
              </a:rPr>
              <a:t> </a:t>
            </a:r>
            <a:r>
              <a:rPr lang="fr-FR" sz="2800" dirty="0">
                <a:solidFill>
                  <a:srgbClr val="FF0000"/>
                </a:solidFill>
                <a:latin typeface="Arial" charset="0"/>
              </a:rPr>
              <a:t>à ses amis!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2800" dirty="0">
              <a:solidFill>
                <a:prstClr val="white"/>
              </a:solidFill>
              <a:latin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2800" dirty="0">
                <a:solidFill>
                  <a:prstClr val="white"/>
                </a:solidFill>
                <a:latin typeface="Arial" charset="0"/>
              </a:rPr>
              <a:t>b. Lisez </a:t>
            </a:r>
            <a:r>
              <a:rPr lang="fr-FR" sz="2800" dirty="0">
                <a:solidFill>
                  <a:srgbClr val="00B050"/>
                </a:solidFill>
                <a:latin typeface="Arial" charset="0"/>
              </a:rPr>
              <a:t>l’article</a:t>
            </a:r>
            <a:r>
              <a:rPr lang="fr-FR" sz="2800" dirty="0">
                <a:solidFill>
                  <a:prstClr val="white"/>
                </a:solidFill>
                <a:latin typeface="Arial" charset="0"/>
              </a:rPr>
              <a:t> </a:t>
            </a:r>
            <a:r>
              <a:rPr lang="fr-FR" sz="2800" dirty="0">
                <a:solidFill>
                  <a:srgbClr val="FF0000"/>
                </a:solidFill>
                <a:latin typeface="Arial" charset="0"/>
              </a:rPr>
              <a:t>aux enfants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AutoNum type="alphaLcPeriod"/>
              <a:defRPr/>
            </a:pPr>
            <a:endParaRPr lang="fr-FR" sz="2800" dirty="0">
              <a:solidFill>
                <a:srgbClr val="00B050"/>
              </a:solidFill>
              <a:latin typeface="Arial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2800" dirty="0">
                <a:solidFill>
                  <a:prstClr val="white"/>
                </a:solidFill>
                <a:latin typeface="Arial" charset="0"/>
              </a:rPr>
              <a:t>c. Offrons </a:t>
            </a:r>
            <a:r>
              <a:rPr lang="fr-FR" sz="2800" dirty="0">
                <a:solidFill>
                  <a:srgbClr val="00B050"/>
                </a:solidFill>
                <a:latin typeface="Arial" charset="0"/>
              </a:rPr>
              <a:t>le cahier</a:t>
            </a:r>
            <a:r>
              <a:rPr lang="fr-FR" sz="2800" dirty="0">
                <a:solidFill>
                  <a:prstClr val="white"/>
                </a:solidFill>
                <a:latin typeface="Arial" charset="0"/>
              </a:rPr>
              <a:t> </a:t>
            </a:r>
            <a:r>
              <a:rPr lang="fr-FR" sz="2800" dirty="0">
                <a:solidFill>
                  <a:srgbClr val="FF0000"/>
                </a:solidFill>
                <a:latin typeface="Arial" charset="0"/>
              </a:rPr>
              <a:t>à Julie</a:t>
            </a:r>
            <a:r>
              <a:rPr lang="fr-FR" sz="2800" dirty="0">
                <a:solidFill>
                  <a:srgbClr val="00B050"/>
                </a:solidFill>
                <a:latin typeface="Arial" charset="0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dirty="0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6" name="5 CuadroTexto"/>
          <p:cNvSpPr txBox="1">
            <a:spLocks noChangeArrowheads="1"/>
          </p:cNvSpPr>
          <p:nvPr/>
        </p:nvSpPr>
        <p:spPr bwMode="auto">
          <a:xfrm>
            <a:off x="1403350" y="3636963"/>
            <a:ext cx="49688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3200">
                <a:solidFill>
                  <a:prstClr val="white"/>
                </a:solidFill>
              </a:rPr>
              <a:t>Donne-</a:t>
            </a:r>
            <a:r>
              <a:rPr lang="fr-FR" altLang="en-US" sz="3200">
                <a:solidFill>
                  <a:srgbClr val="00B050"/>
                </a:solidFill>
              </a:rPr>
              <a:t>les</a:t>
            </a:r>
            <a:r>
              <a:rPr lang="fr-FR" altLang="en-US" sz="3200">
                <a:solidFill>
                  <a:prstClr val="white"/>
                </a:solidFill>
              </a:rPr>
              <a:t>-</a:t>
            </a:r>
            <a:r>
              <a:rPr lang="fr-FR" altLang="en-US" sz="3200">
                <a:solidFill>
                  <a:srgbClr val="FF0000"/>
                </a:solidFill>
              </a:rPr>
              <a:t>leur!</a:t>
            </a:r>
            <a:endParaRPr lang="fr-FR" altLang="en-US" sz="3200">
              <a:solidFill>
                <a:prstClr val="white"/>
              </a:solidFill>
            </a:endParaRPr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1331913" y="4508500"/>
            <a:ext cx="496887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3200">
                <a:solidFill>
                  <a:prstClr val="white"/>
                </a:solidFill>
              </a:rPr>
              <a:t>Lisez-</a:t>
            </a:r>
            <a:r>
              <a:rPr lang="fr-FR" altLang="en-US" sz="3200">
                <a:solidFill>
                  <a:srgbClr val="00B050"/>
                </a:solidFill>
              </a:rPr>
              <a:t>le</a:t>
            </a:r>
            <a:r>
              <a:rPr lang="fr-FR" altLang="en-US" sz="3200">
                <a:solidFill>
                  <a:prstClr val="white"/>
                </a:solidFill>
              </a:rPr>
              <a:t>-</a:t>
            </a:r>
            <a:r>
              <a:rPr lang="fr-FR" altLang="en-US" sz="3200">
                <a:solidFill>
                  <a:srgbClr val="FF0000"/>
                </a:solidFill>
              </a:rPr>
              <a:t>leur</a:t>
            </a:r>
            <a:r>
              <a:rPr lang="fr-FR" altLang="en-US" sz="3200">
                <a:solidFill>
                  <a:prstClr val="white"/>
                </a:solidFill>
              </a:rPr>
              <a:t>!</a:t>
            </a: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476375" y="5508625"/>
            <a:ext cx="49672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3200">
                <a:solidFill>
                  <a:prstClr val="white"/>
                </a:solidFill>
              </a:rPr>
              <a:t>Offrons-</a:t>
            </a:r>
            <a:r>
              <a:rPr lang="fr-FR" altLang="en-US" sz="3200">
                <a:solidFill>
                  <a:srgbClr val="00B050"/>
                </a:solidFill>
              </a:rPr>
              <a:t>le</a:t>
            </a:r>
            <a:r>
              <a:rPr lang="fr-FR" altLang="en-US" sz="3200">
                <a:solidFill>
                  <a:prstClr val="white"/>
                </a:solidFill>
              </a:rPr>
              <a:t>-</a:t>
            </a:r>
            <a:r>
              <a:rPr lang="fr-FR" altLang="en-US" sz="3200">
                <a:solidFill>
                  <a:srgbClr val="FF0000"/>
                </a:solidFill>
              </a:rPr>
              <a:t>lui!</a:t>
            </a:r>
            <a:endParaRPr lang="fr-FR" altLang="en-US" sz="32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212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Flecha derecha"/>
          <p:cNvSpPr/>
          <p:nvPr/>
        </p:nvSpPr>
        <p:spPr>
          <a:xfrm flipH="1" flipV="1">
            <a:off x="250825" y="1773238"/>
            <a:ext cx="8569325" cy="4824412"/>
          </a:xfrm>
          <a:prstGeom prst="rightArrow">
            <a:avLst>
              <a:gd name="adj1" fmla="val 32575"/>
              <a:gd name="adj2" fmla="val 148782"/>
            </a:avLst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3" name="2 CuadroTexto"/>
          <p:cNvSpPr txBox="1">
            <a:spLocks noChangeArrowheads="1"/>
          </p:cNvSpPr>
          <p:nvPr/>
        </p:nvSpPr>
        <p:spPr bwMode="auto">
          <a:xfrm>
            <a:off x="1547813" y="3860800"/>
            <a:ext cx="1439862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3200">
                <a:solidFill>
                  <a:prstClr val="white"/>
                </a:solidFill>
              </a:rPr>
              <a:t>verbe</a:t>
            </a:r>
          </a:p>
        </p:txBody>
      </p:sp>
      <p:sp>
        <p:nvSpPr>
          <p:cNvPr id="4" name="3 CuadroTexto"/>
          <p:cNvSpPr txBox="1">
            <a:spLocks noChangeArrowheads="1"/>
          </p:cNvSpPr>
          <p:nvPr/>
        </p:nvSpPr>
        <p:spPr bwMode="auto">
          <a:xfrm>
            <a:off x="4067175" y="2924175"/>
            <a:ext cx="1296988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4000">
                <a:solidFill>
                  <a:srgbClr val="00B050"/>
                </a:solidFill>
              </a:rPr>
              <a:t>le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4000">
                <a:solidFill>
                  <a:srgbClr val="00B050"/>
                </a:solidFill>
              </a:rPr>
              <a:t>la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4000">
                <a:solidFill>
                  <a:srgbClr val="00B050"/>
                </a:solidFill>
              </a:rPr>
              <a:t>les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4000">
                <a:solidFill>
                  <a:srgbClr val="00B050"/>
                </a:solidFill>
              </a:rPr>
              <a:t>l’</a:t>
            </a:r>
          </a:p>
        </p:txBody>
      </p:sp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5364163" y="2276475"/>
            <a:ext cx="2376487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4000">
                <a:solidFill>
                  <a:srgbClr val="FF0000"/>
                </a:solidFill>
              </a:rPr>
              <a:t>moi (m’)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4000">
                <a:solidFill>
                  <a:srgbClr val="FF0000"/>
                </a:solidFill>
              </a:rPr>
              <a:t>toi (t’)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4000">
                <a:solidFill>
                  <a:srgbClr val="FF0000"/>
                </a:solidFill>
              </a:rPr>
              <a:t>nous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4000">
                <a:solidFill>
                  <a:srgbClr val="FF0000"/>
                </a:solidFill>
              </a:rPr>
              <a:t>vous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4000">
                <a:solidFill>
                  <a:srgbClr val="FF0000"/>
                </a:solidFill>
              </a:rPr>
              <a:t>lui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4000">
                <a:solidFill>
                  <a:srgbClr val="FF0000"/>
                </a:solidFill>
              </a:rPr>
              <a:t>leur</a:t>
            </a:r>
          </a:p>
        </p:txBody>
      </p:sp>
      <p:sp>
        <p:nvSpPr>
          <p:cNvPr id="6" name="5 CuadroTexto"/>
          <p:cNvSpPr txBox="1">
            <a:spLocks noChangeArrowheads="1"/>
          </p:cNvSpPr>
          <p:nvPr/>
        </p:nvSpPr>
        <p:spPr bwMode="auto">
          <a:xfrm>
            <a:off x="7380288" y="3800475"/>
            <a:ext cx="10080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4000">
                <a:solidFill>
                  <a:srgbClr val="FFC000"/>
                </a:solidFill>
              </a:rPr>
              <a:t>en</a:t>
            </a:r>
          </a:p>
        </p:txBody>
      </p:sp>
      <p:sp>
        <p:nvSpPr>
          <p:cNvPr id="23559" name="2 CuadroTexto"/>
          <p:cNvSpPr txBox="1">
            <a:spLocks noChangeArrowheads="1"/>
          </p:cNvSpPr>
          <p:nvPr/>
        </p:nvSpPr>
        <p:spPr bwMode="auto">
          <a:xfrm>
            <a:off x="539750" y="26988"/>
            <a:ext cx="8135938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2800" b="1">
                <a:solidFill>
                  <a:prstClr val="white"/>
                </a:solidFill>
              </a:rPr>
              <a:t>Place des pronoms  derrière un verbe à l’impératif affirmatif.</a:t>
            </a: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3132138" y="3429000"/>
            <a:ext cx="8636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8000">
                <a:solidFill>
                  <a:prstClr val="white"/>
                </a:solidFill>
              </a:rPr>
              <a:t>-</a:t>
            </a:r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4859338" y="3429000"/>
            <a:ext cx="865187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8000">
                <a:solidFill>
                  <a:prstClr val="white"/>
                </a:solidFill>
              </a:rPr>
              <a:t>-</a:t>
            </a:r>
          </a:p>
        </p:txBody>
      </p:sp>
      <p:sp>
        <p:nvSpPr>
          <p:cNvPr id="10" name="9 CuadroTexto"/>
          <p:cNvSpPr txBox="1">
            <a:spLocks noChangeArrowheads="1"/>
          </p:cNvSpPr>
          <p:nvPr/>
        </p:nvSpPr>
        <p:spPr bwMode="auto">
          <a:xfrm>
            <a:off x="6948488" y="3429000"/>
            <a:ext cx="8636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 sz="8000">
                <a:solidFill>
                  <a:prstClr val="white"/>
                </a:solidFill>
              </a:rPr>
              <a:t>-</a:t>
            </a:r>
          </a:p>
        </p:txBody>
      </p:sp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1187450" y="5589588"/>
            <a:ext cx="338455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en-US">
                <a:solidFill>
                  <a:prstClr val="white"/>
                </a:solidFill>
              </a:rPr>
              <a:t>Le pronom </a:t>
            </a:r>
            <a:r>
              <a:rPr lang="fr-FR" altLang="en-US">
                <a:solidFill>
                  <a:srgbClr val="FFC000"/>
                </a:solidFill>
              </a:rPr>
              <a:t>Y</a:t>
            </a:r>
            <a:r>
              <a:rPr lang="fr-FR" altLang="en-US">
                <a:solidFill>
                  <a:prstClr val="white"/>
                </a:solidFill>
              </a:rPr>
              <a:t> ne s’emploie jamais en combinaison avec un autre pronom après le verbe</a:t>
            </a: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4437063"/>
            <a:ext cx="4222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5661025"/>
            <a:ext cx="4222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19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6" grpId="0"/>
      <p:bldP spid="8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179</Words>
  <Application>Microsoft Office PowerPoint</Application>
  <PresentationFormat>On-screen Show (4:3)</PresentationFormat>
  <Paragraphs>62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Tema de Office</vt:lpstr>
      <vt:lpstr>1_Tema de Office</vt:lpstr>
      <vt:lpstr>2_Tema de Office</vt:lpstr>
      <vt:lpstr>3_Tema de Office</vt:lpstr>
      <vt:lpstr>Les compléments doubles</vt:lpstr>
      <vt:lpstr>PowerPoint Presentation</vt:lpstr>
      <vt:lpstr>PowerPoint Presentation</vt:lpstr>
      <vt:lpstr>PowerPoint Presentation</vt:lpstr>
      <vt:lpstr>PowerPoint Presentation</vt:lpstr>
    </vt:vector>
  </TitlesOfParts>
  <Company>Wicomico Board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compléments doubles</dc:title>
  <dc:creator>pluckett</dc:creator>
  <cp:lastModifiedBy>pluckett</cp:lastModifiedBy>
  <cp:revision>1</cp:revision>
  <dcterms:created xsi:type="dcterms:W3CDTF">2014-05-05T18:21:54Z</dcterms:created>
  <dcterms:modified xsi:type="dcterms:W3CDTF">2014-05-05T18:28:05Z</dcterms:modified>
</cp:coreProperties>
</file>